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120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2140E1-78C6-4E4A-AC4D-EC7DF910975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368AE-3716-46C1-97E4-7080D3354DF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647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Ctr="0" compatLnSpc="0">
            <a:noAutofit/>
          </a:bodyPr>
          <a:lstStyle/>
          <a:p>
            <a:pPr algn="r" hangingPunct="0">
              <a:defRPr sz="1400"/>
            </a:pPr>
            <a:endParaRPr lang="en-US" sz="13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4DE01-E115-427B-B9DD-BFCCA37AA56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="b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FD713-A634-447A-A388-8F5CBD6D604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647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="b" anchorCtr="0" compatLnSpc="0">
            <a:noAutofit/>
          </a:bodyPr>
          <a:lstStyle/>
          <a:p>
            <a:pPr algn="r" hangingPunct="0">
              <a:defRPr sz="1400"/>
            </a:pPr>
            <a:fld id="{5E769514-5B1F-4659-A278-EA0D74B554DA}" type="slidenum">
              <a:t>‹#›</a:t>
            </a:fld>
            <a:endParaRPr lang="en-US" sz="130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1142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7FB672-C78A-4B91-A680-03B73853CF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0CB430-C888-4250-94ED-70451C777BC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6926C54-7BB5-4D5E-B3AA-2990C0A9EB5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9880F-20A9-4BB7-95C2-B31BC5491F3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2CD77-60E3-4DD3-9BC6-007ADA04496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A014C-2B06-4BF4-9EC5-00817C82B23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463EA7B-29C8-4551-885E-4DAF084FAE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1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719E7-BE6C-4870-9CC1-5B262EA274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072E47-BE54-4B63-804F-C4214AA9811D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392F6-B88E-4DBD-8055-7296CF908C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CA201-AB51-48E2-A48E-B66E7C2B7E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0CBEE-B7F2-4312-96E0-7A527C4504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369675F-2D24-49E1-BA53-C7A1AD54989E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C6FBE8-6F53-47FB-B44B-D8F159E52B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4FBC68-C7E2-4359-A4FC-BEF7D3EEFB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707EE-F9DF-4511-A21E-8295C3E3A9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F806616-A261-474A-A484-5938BEB402A8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56889-25FF-44E6-A1D3-4DBD413E03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B97F9-E4D7-4E76-B1D3-E54F4A0371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FEEA8-F5C6-4F8E-B0CE-4932AAB878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73EC7A6-D34F-47AF-89D1-79C008373AFF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1632A-1E20-480C-BEF8-46E6562C3E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C8DE9-E6DA-4F53-88A4-8553D7EA17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8AFA7-BF72-47F5-BC17-EED4B026232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25B57C7-F0E3-4D4F-98EF-157E1CD2BEA6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C4368-B7F1-4D7C-A6E3-11FA6F5C7F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E71755-482E-40CB-801D-BA564B8DE1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B366C-1099-4448-93DA-7E7DC572CB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90A6F01-B7EA-4AE4-BDF8-AEEC03B1E041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212E7F-20A1-48C6-A662-10B1D7DD0D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3861C-AF5A-4920-9271-6056E583D5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2BC10-AB68-404B-8093-D1FD3DE083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A42F653-927B-4A00-AA01-87BC937E58D5}" type="slidenum">
              <a:t>15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9D523CE-CCB7-4A6E-8F4F-84264A6056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9EDC98-7C58-4818-8200-771CEB499945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6CF24-3E55-4F76-AD30-5B39209160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799"/>
            <a:ext cx="457164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A51170-4BBE-4DFE-A1F3-C6D11C988F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E0DCBF0-DE57-438C-ADC0-4DC9828632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A3D3500-8035-46D5-9D2D-BC8EC7FD9EA5}" type="slidenum"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3E1A6-4194-49F6-B5A4-0D8DE39B1F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757D3B-7736-442F-8611-21D1AD5840AB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19DDFE-7B42-4E7F-A150-7EFBF58D20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71924-E427-4D16-9D3B-6C0786E661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3CBD4-26E6-4198-A67A-4C62D840CC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E585E81-244C-475D-94BD-BCEB4989A49A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79FA30-DE11-4039-A925-3545C73C891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4800"/>
            <a:ext cx="457164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774C3-EC8D-4F37-BE0B-4014408EE4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D63C2-4906-4562-84DE-FB5E2DB604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7C337CA-7326-46FC-A15C-F754F4A567C2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FBFF3-F769-4C44-9B9D-60C4F5CF92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4800"/>
            <a:ext cx="457164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B93F5-51E6-4A5C-A580-0C1EA35A68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429C0-802A-44A2-9C09-92E977FD2E2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AB8DD5-9D2E-44BF-A6FA-A455156B625B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80EB2-FA67-44EF-837C-0FC614D179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2D80AF-4B75-49D1-B80E-5583060518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4F06C-F6CF-4E90-B993-07ED8A0C75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93284BD-557D-4A81-92D4-DD92BE4E4464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28B5E-637E-4F82-AAE7-87812414C9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4800"/>
            <a:ext cx="457164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58CAD-3DC4-4D8A-ABEA-F5BF538E28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60F3-9269-4728-948D-3DB0734B92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B2C655-6094-45C9-8238-34A148425855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0B2D8-A996-4AB7-9FD5-49BBEB06CA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4800"/>
            <a:ext cx="457164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920CD-DA59-4C85-8CA5-89F305C895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98A63-67ED-40F1-AC06-49E9989799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A751BBF-E048-4814-A1C2-B6B881F94A59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73867-170D-4245-8D64-CCFD58B4DF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95A5F-BFBC-4BE9-B3D0-5D676CA3A6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8B58E-DEC0-4DF8-87A9-411C1860AA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D2575C7-D8F8-43A8-9AFE-E14F98FF896B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27659-8D10-4DE0-9A47-A249662413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4250FD-BF17-4924-B5AB-B1488126A0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969C6-6387-45FE-9219-375E9CAB81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74FCB38-235E-4F4E-A269-036CE79FEB63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93C9E-A924-4014-BE93-7AFCC63589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035F75-D32C-40FD-ADF0-797F444113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5F57F-4EB0-4F60-9763-674C1C3875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BFF87AC-E7F1-4D7A-9038-1CE81DCF33AA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99F9A8-7A54-42D4-B6E2-F65B73E19F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32C43-95ED-4578-A864-38B93C5F99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71EB2-E73C-425D-8D4F-C7573F1277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A110A5-6779-4139-85C6-3C3764F3287F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1D4AE-4037-4BA1-B64C-E89E448B93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CFB2EB-B0DB-4045-A388-56A072B26E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32172-4B0A-4C13-BFDE-52D395ADE1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265526-6F3C-4FE1-B62D-B74D287951C7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F2BB6-99D7-4F6F-B33A-26F51D03D0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C5891-4EF1-43E7-B063-D3BE1BD2A8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66826-178E-4671-8A82-088A21F05F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0A65407-880D-4F56-B405-340695414BB7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FAA705-4B43-4BF4-A82C-4115DA2E59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931BB-ECE7-4046-980A-A4E3BE9B4D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558D0-64B0-4434-9FBD-3469087ED6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D6453CE-4A22-44A4-899E-F7667B83F332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54145-888D-4D30-84E8-603A80C297D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9F1E2B-D4EF-4289-8FED-FE57E61B42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B020E-B1D3-4EC8-B7AA-5B5A21E42B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AE7675-2900-4807-8347-E652689B51C4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414FE-AA53-4740-863B-6969A95EBD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B2B47-27B3-4903-B2F8-ED66479D41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72251-C6CD-4B55-B259-EDE68E1D73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6A7AF5A-5649-4F75-A94B-EA53BDCF292D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ADC6B8-7FA9-4EC5-9C1A-3B24DA12B1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738328-DE57-4B1F-8D2A-7C3BBE291D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753E-62A6-4EFC-AA75-001AB2FC0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9EBA-5764-4630-B5BC-6EB8D85F2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614E7-51BF-4322-A1B3-8B8DD406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F3F59-EAA1-4DCE-A7BC-DB212819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98380-B785-4E90-8028-5DFE67ED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FAF6B-6302-4934-A7DB-ECA3923213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0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70A3-9C92-4493-BCBE-E0756408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1DC92-BC67-4DE9-B615-A4927F93F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FE113-6D1F-4B96-AE55-592A1E81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A6AB-26A9-4DED-A8BA-992454ED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273EF-84EE-4884-9B2D-41C8EFB2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5F52C0-0112-45E2-9B3C-1A1A79251D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BFE09A-D39C-4A07-A294-404015E13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993D8-87C1-4CCC-A286-FBD2A6F2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09183-8194-417D-B476-82C2C7F5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7FFEC-81DC-4694-A4C6-F8EAF26B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A5D1B-794B-4F6D-9A01-075E2A42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7B9588-2A76-4791-9E47-6AEA8DC676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42FA-8A17-422B-B337-896E17476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FFC0B-C4AF-4222-9020-59AE40C71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FB23D-06C5-4A80-9CAA-B9477DB1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072A-E278-4316-B6E4-EB2F4452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D1FA5-0359-4100-A9DA-4DF17520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554E05-9E8F-49FA-9CA7-CA3D76DBFE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D83E-E0C5-4435-85B6-55CC7FC6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59206-DC30-47E1-9700-8D3203A5F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C3D40-72DF-467C-ADBC-A42687A8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FD7BA-0943-46B0-87CC-553106B4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F9B0E-354C-4881-ACCC-6FC17700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6F210E-8FF7-4B42-8C45-021F0669AD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1421-6C8B-4263-9B40-0600E323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7C91C-E87E-44FF-9910-01D502AA5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28DA2-E489-40DA-BE04-4EC12067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F40C0-1D7B-4DC5-B449-8650973D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14B41-7EEA-4579-9DA8-A2A41CB8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703330-9505-487D-B17C-744CB155F2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3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D578-24ED-4239-B14F-C49CD473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E1DCE-6D44-4543-B4A6-4E5DEB725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7BD9C-1968-4D69-8178-2E1371920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382E5-9451-4BA9-8891-9DA0F923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EA399-E70B-44D3-A7BC-132B6900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7A868-0185-4C64-A0D8-5042C225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AC440-340B-4E23-BA52-D749EC86F2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1EE1-93E2-44D8-8F65-1C9FEFD4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1561-933B-4F77-90AA-028972285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2C48-E249-409C-8A0B-17C54C341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9B5B1-A095-47D7-8458-8303F722E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4834A-7C3F-4336-BCEA-227B39B1E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327E8-0695-4878-84E5-559D9FC5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3C34A-E9ED-48B9-BB30-436DC327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30879-3636-4637-8E3E-EA5609B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F8C42E-CA1A-4639-BE07-5FDBA7C40A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809F-19DB-4C8A-B038-E4709BA1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F0C5B-1005-4D17-A0B3-E2C574BB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C079D-5749-4429-81B3-EA581D09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920AB-A826-4E09-971C-BF49D7A5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A54558-05DA-43EC-A0A7-5EE10C20E3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18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CB3EF-C4A5-4CB8-A81C-FDF68923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F50C2-404A-4CAF-9D73-20BF8F5F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8E778-7F0A-42D0-979C-7248D31A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901EA2-1677-4356-A4B9-48BE0FA8B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689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619C-2440-4EA0-8EDB-5F4DCBC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4FFF-FE59-4D2E-A4FC-78131DFE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CE4E1-6311-4D7E-8614-EAD2FF77E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690AE-5DD0-4518-B638-1B86F586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FEC74-8690-4C3E-84AA-0A92A38F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384A2-DB07-45C5-A820-53567859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959EE5-95A3-4AC5-89AA-193949909B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E708-5898-4B93-AFE6-CFC77645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8C0C-8ADA-4B0C-B9F2-E79CF21BB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2DC4-CF12-4F2F-A5E4-997A9ECD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7FA6-A398-4D34-B2EB-8EF26CB2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0C1C4-127F-45BC-8B5C-874E78C5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A62735-EB85-4948-BC51-43D2988165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5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24B3-5971-4874-8023-6694A8C1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3C0E7-322A-43E5-8F8E-D10C583D9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6167A-B9A7-4B89-A1B9-2DD4957DD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A0BA6-99A0-4EE9-93C3-0602A06A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DC81A-89B6-407F-A4B2-D4080488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DB976-380C-4688-BF06-39D1D4A0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B639BB-204F-4FEF-AEE0-C485871E2F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8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F1DF-2CC7-492D-9B71-ED80E68D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32FA5-F0B6-4F84-9A8A-975671530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9998-D09B-4557-BFF1-43DB7BB6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660B5-D6DB-4744-B611-BC886EB5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2609F-449E-4DBF-A569-34BDDB05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DB23A-6DEC-4B71-AB12-C34C67A6DC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43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F27F7-8B76-441B-880D-7C58151F0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5CB6C-0A9B-43FC-92A1-06355B15D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81508-B198-4C52-964C-E198C53D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088530A-8CC3-4913-BF1C-F55C2E5DF93B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93C64-D111-4348-9E8C-6A3B9EE5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69EE0-8762-4E2B-B5BE-D90EC230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B7A331-1D23-4E16-A857-38328F5535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9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41E4-B077-4805-97C6-90A6EE466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4F9EC-6A3B-4546-A9DE-1C389B62E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3C7F-1935-47EC-ABA3-F3DA3010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B43CE-3C3E-46BD-BB6B-B2C62F0A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0AC2B-6581-44CA-87A4-054F3BF2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6E840A-0C02-45E2-8E30-FC33087C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34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0B8C-174B-4211-A7FA-1AE0273C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37C4-ED62-49E9-8945-4E5090E6F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7008-04C4-482E-AC63-D8BB445F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F53A9-9848-432C-8ABB-A9AC99D1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F879-EA52-4985-8FF9-C8A013A9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75C308-65D4-412A-ABA3-59792477F1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58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51E3-4E4A-4AD2-852F-967D6044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DA5F9-AC19-4375-AA63-B5A7BB96C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330DE-F691-4B06-945B-28899300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BA91-384C-43D4-96DD-97206ACD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20686-89A7-4717-9722-0503BF38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1352BD-2DDE-45BA-BA03-997FD00575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76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E3E2-7B96-4B86-AE73-EDC111B4A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1077-DF03-4EE3-9DF8-369DB5A24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79C09-3852-420B-AE33-BA6D5250C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0290E-912C-4702-A3FB-48265CB1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E02BF-D9D2-43F8-B9A3-A2749666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8A18D-1390-4088-8DEB-CE6DF5A9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805A94-48F1-40D0-BBF4-32FBE17173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87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88D9-6305-4627-8FC1-2AF773D9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117BD-E79B-4584-8F98-1100F213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A6096-3979-40DA-8DB9-5B4C6241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643B3-B1D4-4EA2-8523-A443E7DE0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3609F-7FB3-4697-8C76-8A2E5DDF3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140E3-1B5C-4B4E-8626-09779B20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5001B-00AA-47B6-A4A2-93D71745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32F53-8BB2-42A0-B630-F5D2C907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F83DC7-DDDC-4686-BB6A-7FB6206DFB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3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2A3B-0924-4B65-91FB-FD838C03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584EE-3AEE-4217-8B0A-7DD0D400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4EEE9-648E-43AB-BAD0-554B2D57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71C26-52CD-49D7-8467-E41E424B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9A70B7-C63E-417E-A254-CCC1327349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1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1243E-8809-4055-8EA4-F8D27A05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D83B7-7668-4868-8E6F-AAA1998A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273DD-7F9E-42A0-A3BC-F91A8DB2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AAB8EA-8B55-44FF-8E5E-E36A801046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67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6090-FBF7-4819-B3E8-1054ABA1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8DF9D-61FF-4585-9A20-CD2E031FE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8513-1167-4DD4-BBA1-D198F212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430F3-30B5-4A09-AFBB-818B73AA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5EE85-6C0D-4161-9F9C-B6D8106E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ED0B7B-C419-4C52-8894-4E65E7118C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3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C4B3-979F-4D15-9BA4-7E2C3894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A93C-A8F5-4570-AD41-6ED40FAA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61915-61F3-4D82-8684-A37025DF7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55F9-07D4-496B-99A7-74F221E9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1A57A-B836-44E9-B377-FCED5428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A807F-F54A-4031-8233-370DAC01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1005EF-6616-48BC-9B06-F6B1D9A19C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6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C142-F3E4-4E26-95A9-FC0E5B16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CCF5C-27D5-495B-9E2A-C76EE4BB8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0B5A5-92C7-41B5-8E30-2BCEC9F10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4340F-9792-4A9A-9CFD-C6857BCB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8057F-F865-46EF-B5CA-4C2856CD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24A4E-32CA-4717-88AA-C547F1F6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1C8A2F-F288-4B8F-B1D2-67DBD794D5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8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B52C-72B7-4FD7-85A0-C831869F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513DF-775A-4E36-BB2D-C8085FDE3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4769A-D0BC-4035-827F-031D0B3C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6B58-D8D6-4401-B002-DCC373BC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E678A-0996-4B2D-AAA0-4658670F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3B5A54-A01B-493F-B563-81FDEC6237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15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76D1B1-FA8B-4A37-870A-F2FD95D53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DB00D-E09F-4B2A-8D3E-B1781DFC5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F004-2C30-482F-8072-30C2A116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8C7F2B-2445-4938-91D8-8AABB8C947F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FB8E3-F1A1-4BC1-B42E-12FE1336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B7940-7C36-4FE5-AA2A-33C8C209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E8D80F-C6C3-4440-8D7D-3434D55D99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B4F5-797F-4F1C-BA46-31FBA906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3FF0-9DC8-4240-A501-0019D8921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8E9F3-AB22-43C1-BC43-B3EB036C6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75C65-6734-47F4-94FE-C50E9D3F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7B1DD-245A-4DBA-A428-B69AB797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DFBCF-7C30-4F54-B5A8-59095698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94DDEE-DCBA-4968-B7A8-F535EC795F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255D-002E-4948-B305-53491470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92F85-89D9-402C-9DEE-9A3E74E14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8C101-2363-445C-A66B-58F9778EB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B954C-3237-429F-B15B-1137DBCE7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BCFCE-13D1-4330-91FF-26C70B9AF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A1581-F3D6-4AE7-B8BD-1D63AAE2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071F6-4B94-4972-AB2D-A4688D33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E767A-D10F-4F88-A4C9-4BEDAE4F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3E8EE4-706A-41CD-B154-C5761D0810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2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BEFE-37D8-48AC-B5A6-1A4F444F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28D4A-F475-497C-8AC6-2161EA96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0E7FB-563C-44C4-AA98-3B1BB00E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D185F-C8DA-45E0-858F-FE8F26C0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10152B-F66A-4211-9CA0-47FF2F402C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67C01-6110-4A1E-9713-C821776C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BD168-29D3-4D61-A795-1624DEA1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1D9D2-2525-4F92-B35C-9B259D5D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B8C9AF-BADF-4A46-87B5-C8BDE574D3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32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175C-C6D1-48C2-931C-5676A5A0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15D7-8297-4166-9B62-B25BD75DD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7E7FC-C20F-4C52-9447-0343A9682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F970A-EA97-4544-9133-AB0621FC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2A7AD-C09B-435F-90D9-196FC2DC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BB369-5888-4446-B3F9-FDE9DB5D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F8F3BC-35D2-4B0F-A2E8-16E61FA24E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1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6F7D-4653-40E1-937B-8F10B1FE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FBAAB-6FC6-4E02-A366-E6F230D6F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265EF-B607-48D3-9FEB-34545E38C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5A081-D157-45EE-96A9-E4201809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30DCEB-197C-47BA-9775-D4180B05EB63}" type="datetime1">
              <a:rPr lang="en-US" smtClean="0"/>
              <a:pPr lvl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CB338-E201-44CE-83D9-A6306C0A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CBDC6-AD4A-45BA-9F16-A1E9228A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07CCA3-82EE-44C9-A3DD-FB489499F5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224E-882A-4773-83B1-31BB451377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AB2B72-FAFE-4F69-A334-DD691D1002B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830DCEB-197C-47BA-9775-D4180B05EB63}" type="datetime1">
              <a:rPr lang="en-US"/>
              <a:pPr lvl="0"/>
              <a:t>2020/3/1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C53F1A-D263-498E-BC13-BAE5880D42B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49F039-EE26-471F-BF68-969A25ACBAC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F52B62F-85A5-4D0E-BE11-48F85B9D374A}" type="slidenum"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9E3489-B655-4400-A1C8-B78F6A5359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ABE3-EF36-4FB5-BC6B-F71433013E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0E8F-E81B-4B4C-A239-962FC9A405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7766D-3BFE-4E40-A967-9EDF2054911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088530A-8CC3-4913-BF1C-F55C2E5DF93B}" type="datetime1">
              <a:rPr lang="en-US"/>
              <a:pPr lvl="0"/>
              <a:t>2020/3/1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FEF4-1276-4BAA-8088-FFF8176B166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359FC-264D-455B-B450-84E3D6A042E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C7A2158-0343-4F89-820B-E6A8380AAE3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A79D-0E12-482A-BEDF-6BE86DFDC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BE8FD-AF98-4840-BF3C-983FEE4A06F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58C7F2B-2445-4938-91D8-8AABB8C947F3}" type="datetime1">
              <a:rPr lang="en-US"/>
              <a:pPr lvl="0"/>
              <a:t>2020/3/1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43F9D-4463-431A-A1F7-298AA5A4308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422FD-471E-4B60-B2F0-F38E81792F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EF81D48-993E-4CAA-9C1F-40FA55D3CC26}" type="slidenum"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922501-DFFB-4BB9-95BA-A9B1C0E9B9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education-and-meetings/patient-case-quizzes/a-54yo-man-with-an-nstemi-and-upcoming-non-cardiac-surger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about:blank" TargetMode="External"/></Relationships>
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5E6324D-0AC0-47BC-BC94-00D6DBA47D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536633-6772-4CEB-850F-B6AE7A059C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4800"/>
              <a:t>Compression to Balloon Time</a:t>
            </a:r>
            <a:br>
              <a:rPr lang="en-US"/>
            </a:br>
            <a:r>
              <a:rPr lang="en-US" sz="2200"/>
              <a:t>Who Should Have Cardiac Catheterization after ROSC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43267E-D2AB-4FB6-B15D-817103BA97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19320" y="3886200"/>
            <a:ext cx="6400440" cy="1752119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en-US" sz="4000"/>
              <a:t>Clay Smith, MD, FACEP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D737-FCF2-4F7C-A0E9-D54287722B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Case #3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BFF50B9-2322-4C0A-B48F-B04278E5DD0C}"/>
              </a:ext>
            </a:extLst>
          </p:cNvPr>
          <p:cNvSpPr/>
          <p:nvPr/>
        </p:nvSpPr>
        <p:spPr>
          <a:xfrm>
            <a:off x="152280" y="6324479"/>
            <a:ext cx="8610120" cy="306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  <a:hlinkClick r:id="rId3"/>
              </a:rPr>
              <a:t>https://www.acc.org/education-and-meetings/patient-case-quizzes/a-54yo-man-with-an-nstemi-and-upcoming-non-cardiac-surgery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37EAA6-276E-47CD-BB7D-19DDB4414A0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4920" y="1828800"/>
            <a:ext cx="8633519" cy="400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96AE-B936-4A06-A3AE-6132F3B704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5040"/>
            <a:ext cx="8229240" cy="1142640"/>
          </a:xfrm>
        </p:spPr>
        <p:txBody>
          <a:bodyPr lIns="0" tIns="0" rIns="0" bIns="0" anchor="ctr"/>
          <a:lstStyle/>
          <a:p>
            <a:pPr lvl="0"/>
            <a:r>
              <a:rPr lang="en-US"/>
              <a:t>PROCAT Registry</a:t>
            </a:r>
            <a:br>
              <a:rPr lang="en-US"/>
            </a:br>
            <a:r>
              <a:rPr lang="en-US" sz="2400"/>
              <a:t>Parisian Region Out of Hospital Cardiac Arrest Registry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FDD8A-7086-41FA-88F4-A982E47E61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/>
              <a:t>435 patients with ROSC</a:t>
            </a:r>
          </a:p>
          <a:p>
            <a:pPr lvl="1"/>
            <a:r>
              <a:rPr lang="en-US"/>
              <a:t>No obvious extracardiac cause (trauma, PE, etc)</a:t>
            </a:r>
          </a:p>
          <a:p>
            <a:pPr lvl="0"/>
            <a:r>
              <a:rPr lang="en-US"/>
              <a:t>96% of STEMIs had significant CAD lesion</a:t>
            </a:r>
          </a:p>
          <a:p>
            <a:pPr lvl="0"/>
            <a:r>
              <a:rPr lang="en-US"/>
              <a:t>58% of patients without STEMI had significant CAD lesion</a:t>
            </a:r>
          </a:p>
          <a:p>
            <a:pPr lvl="0"/>
            <a:r>
              <a:rPr lang="en-US"/>
              <a:t>Successful PCI associated with increased survival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0026-4992-491F-8530-16A34C84A4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/>
              <a:t>PROCAT II Registry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7D46A-C30D-4829-9ACB-5473BEAFDB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/>
              <a:t>695 Cardiac Arrests without STEMI</a:t>
            </a:r>
          </a:p>
          <a:p>
            <a:pPr lvl="0"/>
            <a:r>
              <a:rPr lang="en-US"/>
              <a:t>29% required PCI</a:t>
            </a:r>
          </a:p>
          <a:p>
            <a:pPr lvl="0"/>
            <a:r>
              <a:rPr lang="en-US"/>
              <a:t>Shockable rhythm associated with 2x likelihood of coronary lesion requiring PCI</a:t>
            </a:r>
          </a:p>
          <a:p>
            <a:pPr lvl="0"/>
            <a:r>
              <a:rPr lang="en-US"/>
              <a:t>Favorable outcome</a:t>
            </a:r>
          </a:p>
          <a:p>
            <a:pPr lvl="1"/>
            <a:r>
              <a:rPr lang="en-US"/>
              <a:t>43% in group with PCI-ammenable lesion</a:t>
            </a:r>
          </a:p>
          <a:p>
            <a:pPr lvl="1"/>
            <a:r>
              <a:rPr lang="en-US"/>
              <a:t>33% in group with no culprit coronary lesion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EF8B-21E5-4ECE-A00C-FEE4AA7EDD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/>
              <a:t>Other Studies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A343EB8-B9FD-4F02-8FFD-9E46B142FA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37359" y="1300680"/>
            <a:ext cx="5706000" cy="510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CC Guidelines (201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6A03-5B5A-4BE6-B959-31F32A4B92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ACC Guidelines (2013)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0974-E717-4F81-96F0-B02AABF1F4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STEMI</a:t>
            </a:r>
          </a:p>
          <a:p>
            <a:pPr lvl="1"/>
            <a:r>
              <a:rPr lang="en-US"/>
              <a:t>ACC/AHA Class 1b recommendation for immediate PCI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ECG without STEMI</a:t>
            </a:r>
          </a:p>
          <a:p>
            <a:pPr lvl="1"/>
            <a:r>
              <a:rPr lang="en-US"/>
              <a:t>No clear guidelines in 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SC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F9C7-0601-4642-9451-B932803A24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ESC Guidelines - 2017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CC6D8-BD57-42AC-A23A-BBE0ACFE18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STEMI</a:t>
            </a:r>
          </a:p>
          <a:p>
            <a:pPr lvl="1"/>
            <a:r>
              <a:rPr lang="en-US"/>
              <a:t>Immediate PCI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Patients with suspected NSTEMI: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Exclude non-coronary causes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Urgent angiography within 2 hours  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Take into account factors associated with poor neurological outcome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06EC-0592-4D37-88FA-43F0B62BE3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/>
              <a:t>Rab Et Al – JACC 2015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8B638-A6EA-4831-87FD-519D6F4327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lvl="0"/>
            <a:r>
              <a:rPr lang="en-US"/>
              <a:t>Cardiac Arrest: A Treatment Algorithm for Emergent Invasive Cardiac Procedures in the Resuscitated Comatose Patient</a:t>
            </a:r>
          </a:p>
          <a:p>
            <a:pPr lvl="0"/>
            <a:r>
              <a:rPr lang="en-US"/>
              <a:t>Divides patients into STEMI or no STEMI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274D42F-9FB5-46CA-920B-158D462E42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endParaRPr lang="en-US" sz="180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EF823D6-5033-4CD3-81B1-08BB8329932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" y="91440"/>
            <a:ext cx="8961120" cy="667511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3556-BA8B-4964-862D-F005E8466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/>
              <a:t>COACT Trial: NEJM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2AA9F-D28D-4EEE-8450-04302C88A9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552 VF/VT arrest patients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Randomized to immediate vs delayed cath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&lt;20% found to have unstable plaque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No difference in 90 day survival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No difference in neurologic outcomes measured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B65A-93A7-4B13-BF4A-40A9924657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/>
              <a:t>COACT Trial: NEJM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03D78-2596-4134-B041-335B1C370B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Potential limitations</a:t>
            </a:r>
          </a:p>
          <a:p>
            <a:pPr lvl="1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en-US" sz="32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Non-blinded</a:t>
            </a:r>
          </a:p>
          <a:p>
            <a:pPr lvl="1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en-US" sz="32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What about patients with history strongly suggestive of ACS?</a:t>
            </a:r>
          </a:p>
          <a:p>
            <a:pPr lvl="1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en-US" sz="32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Relatively low powered (stated needed 40% difference to detect)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5A5D-6A9A-4BD8-9346-710F295A98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559" y="91440"/>
            <a:ext cx="8229240" cy="1469520"/>
          </a:xfrm>
        </p:spPr>
        <p:txBody>
          <a:bodyPr lIns="0" tIns="0" rIns="0" bIns="0" anchor="ctr"/>
          <a:lstStyle/>
          <a:p>
            <a:pPr lvl="0"/>
            <a:r>
              <a:rPr lang="en-US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85C99-59ED-441B-967B-DDF88F8490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Review literature on post-resuscitation percutaneous coronary intervention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Develop decision making framework for directing post-resuscitation PCI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A0C9-4971-4B29-BA00-1609654971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/>
              <a:t>The Bottom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00273-0F8C-4B88-99B7-04A7DA969D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STEMIs need emergent PCI after ROSC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No STEMI</a:t>
            </a:r>
          </a:p>
          <a:p>
            <a:pPr lvl="1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en-US" sz="32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JACC article and European Guidelines recommend PCI</a:t>
            </a:r>
          </a:p>
          <a:p>
            <a:pPr lvl="1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en-US" sz="32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Evaluate for non-cardiac stuff</a:t>
            </a:r>
          </a:p>
          <a:p>
            <a:pPr lvl="1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en-US" sz="32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May be moving away from routine cardiac cath</a:t>
            </a:r>
          </a:p>
          <a:p>
            <a:pPr lvl="1"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</a:pPr>
            <a:r>
              <a:rPr lang="en-US" sz="320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Watch for more studies</a:t>
            </a:r>
          </a:p>
          <a:p>
            <a:pPr lvl="0">
              <a:buSzPct val="45000"/>
              <a:buFont typeface="StarSymbol"/>
              <a:buChar char="●"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18A1-34B2-46E5-8654-4BF369616F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Case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07537-B7BE-4956-9BF2-D9ED0B742B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STEMI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Quick ROSC, now Stable(ish)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STEMI Alert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s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AF26-CA65-451B-83E0-C16EEE1651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Case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C8CC6-9727-4C03-B64A-CB20F4117C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Not a STEMI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Presenting V-Fib Pattern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Suspected Ischemic ECG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Call cardiologist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Gently encourage urgent cardiac cath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s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C701-B62C-419E-A2BE-AB954D35E6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02EE-02B1-494F-B4F6-62306A40F5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</a:pPr>
            <a:r>
              <a:rPr lang="en-US"/>
              <a:t>Not a STEMI</a:t>
            </a:r>
          </a:p>
          <a:p>
            <a:pPr lvl="0">
              <a:spcBef>
                <a:spcPts val="638"/>
              </a:spcBef>
            </a:pPr>
            <a:r>
              <a:rPr lang="en-US"/>
              <a:t>Prolonged down-time</a:t>
            </a:r>
          </a:p>
          <a:p>
            <a:pPr lvl="0">
              <a:spcBef>
                <a:spcPts val="638"/>
              </a:spcBef>
            </a:pPr>
            <a:r>
              <a:rPr lang="en-US"/>
              <a:t>Acidosis</a:t>
            </a:r>
          </a:p>
          <a:p>
            <a:pPr lvl="0">
              <a:spcBef>
                <a:spcPts val="638"/>
              </a:spcBef>
            </a:pPr>
            <a:r>
              <a:rPr lang="en-US"/>
              <a:t>Poor Prognosis</a:t>
            </a:r>
          </a:p>
          <a:p>
            <a:pPr lvl="0"/>
            <a:r>
              <a:rPr lang="en-US"/>
              <a:t>Do not activate STEMI</a:t>
            </a:r>
          </a:p>
          <a:p>
            <a:pPr lvl="0"/>
            <a:r>
              <a:rPr lang="en-US"/>
              <a:t>Discuss with cardiology, may be reasonable to avoid initial cath</a:t>
            </a:r>
          </a:p>
          <a:p>
            <a:pPr lvl="0">
              <a:spcBef>
                <a:spcPts val="638"/>
              </a:spcBef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30E2-73BD-4325-9BFE-AD193E4791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F74A-498B-434A-91A4-20954430C0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3240" y="229320"/>
            <a:ext cx="8686440" cy="6171480"/>
          </a:xfrm>
        </p:spPr>
        <p:txBody>
          <a:bodyPr/>
          <a:lstStyle/>
          <a:p>
            <a:pPr lvl="0">
              <a:spcBef>
                <a:spcPts val="638"/>
              </a:spcBef>
            </a:pPr>
            <a:r>
              <a:rPr lang="en-US" sz="1900"/>
              <a:t>Dumas, F et al. Immediate Percutaneous Coronary Intervention Is Associated With Better Survival After Out-of-Hospital Cardiac Arrest, Circulation: Cardiovascular Interventions, Jun 2010</a:t>
            </a:r>
          </a:p>
          <a:p>
            <a:pPr lvl="0">
              <a:spcBef>
                <a:spcPts val="638"/>
              </a:spcBef>
            </a:pPr>
            <a:r>
              <a:rPr lang="en-US" sz="1900"/>
              <a:t>O'Gara, P et al.  2013 ACCF/AHA Guideline for the Management of ST-Elevation Myocardial Infarction</a:t>
            </a:r>
          </a:p>
          <a:p>
            <a:pPr lvl="0">
              <a:spcBef>
                <a:spcPts val="638"/>
              </a:spcBef>
            </a:pPr>
            <a:r>
              <a:rPr lang="en-US" sz="1900"/>
              <a:t>Lemkes JS et al. Coronary Angiography after Cardiac Arrest Without ST-Segment Elevation. NEJM 2019.</a:t>
            </a:r>
          </a:p>
          <a:p>
            <a:pPr lvl="0">
              <a:spcBef>
                <a:spcPts val="638"/>
              </a:spcBef>
            </a:pPr>
            <a:r>
              <a:rPr lang="en-US" sz="1900"/>
              <a:t>Dumas, F et al. Emergency Percutaneous Coronary Intervention in Post-cardiac Arrest Patients without ST-Segment Elevation Pattern: Insights From the PROCAT II Registry. JACC Cardiovascular Interventions, 2016 May 23.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 sz="1900"/>
              <a:t>Rab, T et al. Cardiac Arrest: A Treatment Algorithm for Emergent Invasive Cardiac Procedures in the Resuscitated Comatose Patient. J Am Coll Cardiol. 2015 Jul 7;66(1):62-73.</a:t>
            </a:r>
          </a:p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 sz="1900"/>
              <a:t>Ibanez, et al. 2017 ESC Guidelines for the Management of Acute Myocardial Infarction in Patients Presenting With ST-Segment Elevation: The Task Force for the Management of Acute Myocardial Infarction in Patients Presenting With ST-Segment Elevation of the European Society of Cardiology (ESC). Eur Heart J Aug 2017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3515-2695-43F5-A971-186017BB9E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559" y="84960"/>
            <a:ext cx="8229240" cy="1469520"/>
          </a:xfrm>
        </p:spPr>
        <p:txBody>
          <a:bodyPr lIns="0" tIns="0" rIns="0" bIns="0" anchor="ctr">
            <a:spAutoFit/>
          </a:bodyPr>
          <a:lstStyle/>
          <a:p>
            <a:pPr lvl="0"/>
            <a:r>
              <a:rPr lang="en-US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4D975-168C-43CD-A00A-55BC4A1753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CAD/ACS thought to be most common cause of out of hospital non-traumatic cardiac arrest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Initial V-fib or V-tach thought to be associated with higher likelihood of ACS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Traditionally some controversy in how to manage patients post-ROSC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9D1-709B-4626-98AB-B2546DB701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Case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CFD6F-1977-479A-962A-EDD3C5FD07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65 y/o female, out-of hospital cardiac arrest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Witnessed with immediate bystander CPR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5 minutes of total CPR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ROSC with EMS after defibrillation for v-fib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BP 110/60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27A2-8443-41E7-AC2E-6CCACBABF2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Case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27E10-D9FF-4840-BE8F-6BE703FEA95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4920" y="1752479"/>
            <a:ext cx="8229240" cy="2311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40CFC2-B406-461B-9379-427F45D3F0FB}"/>
              </a:ext>
            </a:extLst>
          </p:cNvPr>
          <p:cNvSpPr/>
          <p:nvPr/>
        </p:nvSpPr>
        <p:spPr>
          <a:xfrm>
            <a:off x="228600" y="6172200"/>
            <a:ext cx="8762760" cy="36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  <a:hlinkClick r:id="rId4"/>
              </a:rPr>
              <a:t>https://www.healio.com/cardiology/learn-the-heart/blogs/stemi-mi-ecg-pattern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7C463-05EA-46E2-A015-2BA254E836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Case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435AC-C64D-4525-8533-4DFF23AA05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65 yo female, out-of hospital cardiac arrest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Witnessed with immediate bystander CPR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5 minutes total CPR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ROSC with EMS after defibrillation for v-fib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BP 110/60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s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03CD-BC51-4117-8548-5CBC92C0F5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Case #2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1000942-4EA7-4C98-B3D6-1C9FFDF3911F}"/>
              </a:ext>
            </a:extLst>
          </p:cNvPr>
          <p:cNvSpPr/>
          <p:nvPr/>
        </p:nvSpPr>
        <p:spPr>
          <a:xfrm>
            <a:off x="152280" y="6324479"/>
            <a:ext cx="8610120" cy="306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  <a:hlinkClick r:id="rId3"/>
              </a:rPr>
              <a:t>https://www.acc.org/education-and-meetings/patient-case-quizzes/a-54yo-man-with-an-nstemi-and-upcoming-non-cardiac-surgery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AA7412-3521-4A42-8478-3BFD9CEE56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4920" y="1828800"/>
            <a:ext cx="8633519" cy="400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8F52-7DB3-4D1A-816B-753A721C1A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Case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5D04-D31C-4250-8BB0-F2F24CD692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65 yo female, out-of hospital cardiac arrest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Witnessed with immediate bystander CPR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5 minutes total CPR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ROSC with EMS after defibrillation for v-fib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BP 110/60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s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C52D-A08E-45B9-90B7-EBAC83A7B5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ED1F-7260-4540-AC11-7D61E43F83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r>
              <a:rPr lang="en-US"/>
              <a:t>65 yo female, out-of hospital cardiac arrest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Witnessed arrest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No bystander CPR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15 minutes before EMS arrival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ROSC with EMS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Total CPR time 45 minutes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pH 7.0, Lactate 7.0</a:t>
            </a:r>
          </a:p>
          <a:p>
            <a:pPr lvl="1">
              <a:spcBef>
                <a:spcPts val="558"/>
              </a:spcBef>
              <a:buFont typeface="Arial" pitchFamily="32"/>
            </a:pPr>
            <a:r>
              <a:rPr lang="en-US" sz="2800"/>
              <a:t>BP 80/40</a:t>
            </a:r>
          </a:p>
          <a:p>
            <a:pPr lvl="0">
              <a:spcBef>
                <a:spcPts val="638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790</Words>
  <Application>Microsoft Office PowerPoint</Application>
  <PresentationFormat>Widescreen</PresentationFormat>
  <Paragraphs>137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StarSymbol</vt:lpstr>
      <vt:lpstr>Times New Roman</vt:lpstr>
      <vt:lpstr>Default</vt:lpstr>
      <vt:lpstr>Default 1</vt:lpstr>
      <vt:lpstr>Default 2</vt:lpstr>
      <vt:lpstr>Compression to Balloon Time Who Should Have Cardiac Catheterization after ROSC</vt:lpstr>
      <vt:lpstr>Objectives</vt:lpstr>
      <vt:lpstr>Background</vt:lpstr>
      <vt:lpstr>Case #1</vt:lpstr>
      <vt:lpstr>Case #1</vt:lpstr>
      <vt:lpstr>Case #2</vt:lpstr>
      <vt:lpstr>Case #2</vt:lpstr>
      <vt:lpstr>Case #2</vt:lpstr>
      <vt:lpstr>Case #3</vt:lpstr>
      <vt:lpstr>Case #3</vt:lpstr>
      <vt:lpstr>PROCAT Registry Parisian Region Out of Hospital Cardiac Arrest Registry</vt:lpstr>
      <vt:lpstr>PROCAT II Registry</vt:lpstr>
      <vt:lpstr>Other Studies</vt:lpstr>
      <vt:lpstr>ACC Guidelines (2013)</vt:lpstr>
      <vt:lpstr>ESC Guidelines - 2017</vt:lpstr>
      <vt:lpstr>Rab Et Al – JACC 2015</vt:lpstr>
      <vt:lpstr>PowerPoint Presentation</vt:lpstr>
      <vt:lpstr>COACT Trial: NEJM 2019</vt:lpstr>
      <vt:lpstr>COACT Trial: NEJM 2019</vt:lpstr>
      <vt:lpstr>The Bottom Line</vt:lpstr>
      <vt:lpstr>Case #1</vt:lpstr>
      <vt:lpstr>Case #2</vt:lpstr>
      <vt:lpstr>Case #3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Compression to Balloon Time Who Should Have Cardiac Catheterization after ROSC</dc:title>
  <cp:lastModifiedBy>Stephanie Jankord</cp:lastModifiedBy>
  <cp:revision>8</cp:revision>
  <dcterms:modified xsi:type="dcterms:W3CDTF">2020-03-01T20:51:02Z</dcterms:modified>
</cp:coreProperties>
</file>